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16" r:id="rId2"/>
    <p:sldId id="327" r:id="rId3"/>
    <p:sldId id="335" r:id="rId4"/>
    <p:sldId id="328" r:id="rId5"/>
    <p:sldId id="334" r:id="rId6"/>
    <p:sldId id="330" r:id="rId7"/>
    <p:sldId id="336" r:id="rId8"/>
    <p:sldId id="332" r:id="rId9"/>
    <p:sldId id="333" r:id="rId10"/>
    <p:sldId id="337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71" d="100"/>
          <a:sy n="71" d="100"/>
        </p:scale>
        <p:origin x="5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062D15-1B68-4924-AC6C-4BB1A72571B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3931A9B-6A02-4899-842F-7AD241A65EBA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/>
            <a:t>(11) 2513-8888</a:t>
          </a:r>
          <a:endParaRPr lang="en-US" dirty="0"/>
        </a:p>
      </dgm:t>
    </dgm:pt>
    <dgm:pt modelId="{EA4A0DF6-D9DF-40AE-B632-DFCB6BF9E120}" type="parTrans" cxnId="{4D319A0F-4685-45D5-A0CA-F1535C14962A}">
      <dgm:prSet/>
      <dgm:spPr/>
      <dgm:t>
        <a:bodyPr/>
        <a:lstStyle/>
        <a:p>
          <a:endParaRPr lang="en-US"/>
        </a:p>
      </dgm:t>
    </dgm:pt>
    <dgm:pt modelId="{7FABFEEB-3AEA-4533-8B6F-AC8B48CD3978}" type="sibTrans" cxnId="{4D319A0F-4685-45D5-A0CA-F1535C14962A}">
      <dgm:prSet/>
      <dgm:spPr/>
      <dgm:t>
        <a:bodyPr/>
        <a:lstStyle/>
        <a:p>
          <a:endParaRPr lang="en-US"/>
        </a:p>
      </dgm:t>
    </dgm:pt>
    <dgm:pt modelId="{56A36894-7677-47C2-9FB6-7EEF6E090AD9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/>
            <a:t>solucoes@politicando.com</a:t>
          </a:r>
          <a:endParaRPr lang="en-US" dirty="0"/>
        </a:p>
      </dgm:t>
    </dgm:pt>
    <dgm:pt modelId="{98F1180C-271F-4EEA-827F-2373CCE39C30}" type="parTrans" cxnId="{B7F7F2F3-024B-4606-A080-83B3D04B5AB3}">
      <dgm:prSet/>
      <dgm:spPr/>
      <dgm:t>
        <a:bodyPr/>
        <a:lstStyle/>
        <a:p>
          <a:endParaRPr lang="en-US"/>
        </a:p>
      </dgm:t>
    </dgm:pt>
    <dgm:pt modelId="{E4ADFE3D-7208-49EB-98BB-689B3B32450D}" type="sibTrans" cxnId="{B7F7F2F3-024B-4606-A080-83B3D04B5AB3}">
      <dgm:prSet/>
      <dgm:spPr/>
      <dgm:t>
        <a:bodyPr/>
        <a:lstStyle/>
        <a:p>
          <a:endParaRPr lang="en-US"/>
        </a:p>
      </dgm:t>
    </dgm:pt>
    <dgm:pt modelId="{9F6B0558-A86A-4613-85E0-DB600DE7E3F7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/>
            <a:t>www.politicando.com</a:t>
          </a:r>
          <a:endParaRPr lang="en-US" dirty="0"/>
        </a:p>
      </dgm:t>
    </dgm:pt>
    <dgm:pt modelId="{F20B9871-8B5E-4638-AEBD-9FA0E5AA191C}" type="parTrans" cxnId="{E0A997EA-EBE0-4369-9001-F4028617C63E}">
      <dgm:prSet/>
      <dgm:spPr/>
      <dgm:t>
        <a:bodyPr/>
        <a:lstStyle/>
        <a:p>
          <a:endParaRPr lang="en-US"/>
        </a:p>
      </dgm:t>
    </dgm:pt>
    <dgm:pt modelId="{E64CD1EF-082B-4ACC-8D87-8CB49CEDBC26}" type="sibTrans" cxnId="{E0A997EA-EBE0-4369-9001-F4028617C63E}">
      <dgm:prSet/>
      <dgm:spPr/>
      <dgm:t>
        <a:bodyPr/>
        <a:lstStyle/>
        <a:p>
          <a:endParaRPr lang="en-US"/>
        </a:p>
      </dgm:t>
    </dgm:pt>
    <dgm:pt modelId="{259BF8C7-2E76-4E8D-B5DF-12894F46D511}" type="pres">
      <dgm:prSet presAssocID="{86062D15-1B68-4924-AC6C-4BB1A72571B6}" presName="root" presStyleCnt="0">
        <dgm:presLayoutVars>
          <dgm:dir/>
          <dgm:resizeHandles val="exact"/>
        </dgm:presLayoutVars>
      </dgm:prSet>
      <dgm:spPr/>
    </dgm:pt>
    <dgm:pt modelId="{0E68DF59-0B4B-478E-BDFC-062A733237EE}" type="pres">
      <dgm:prSet presAssocID="{53931A9B-6A02-4899-842F-7AD241A65EBA}" presName="compNode" presStyleCnt="0"/>
      <dgm:spPr/>
    </dgm:pt>
    <dgm:pt modelId="{2493CDCC-D16A-4068-9DF8-3D1A8F9689EC}" type="pres">
      <dgm:prSet presAssocID="{53931A9B-6A02-4899-842F-7AD241A65EB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egendas"/>
        </a:ext>
      </dgm:extLst>
    </dgm:pt>
    <dgm:pt modelId="{9532CF3A-CF35-4472-A064-6BE21F84B568}" type="pres">
      <dgm:prSet presAssocID="{53931A9B-6A02-4899-842F-7AD241A65EBA}" presName="spaceRect" presStyleCnt="0"/>
      <dgm:spPr/>
    </dgm:pt>
    <dgm:pt modelId="{21A56611-7299-4E49-9D5B-3EF4FBAD250B}" type="pres">
      <dgm:prSet presAssocID="{53931A9B-6A02-4899-842F-7AD241A65EBA}" presName="textRect" presStyleLbl="revTx" presStyleIdx="0" presStyleCnt="3">
        <dgm:presLayoutVars>
          <dgm:chMax val="1"/>
          <dgm:chPref val="1"/>
        </dgm:presLayoutVars>
      </dgm:prSet>
      <dgm:spPr/>
    </dgm:pt>
    <dgm:pt modelId="{918F47D3-5426-4A59-9FE1-C50B64D2348A}" type="pres">
      <dgm:prSet presAssocID="{7FABFEEB-3AEA-4533-8B6F-AC8B48CD3978}" presName="sibTrans" presStyleCnt="0"/>
      <dgm:spPr/>
    </dgm:pt>
    <dgm:pt modelId="{A2F5A9FA-2F1F-4330-AA67-5CC8F42DD876}" type="pres">
      <dgm:prSet presAssocID="{56A36894-7677-47C2-9FB6-7EEF6E090AD9}" presName="compNode" presStyleCnt="0"/>
      <dgm:spPr/>
    </dgm:pt>
    <dgm:pt modelId="{F64FC96B-0569-4D5A-88A8-D2147BFFD865}" type="pres">
      <dgm:prSet presAssocID="{56A36894-7677-47C2-9FB6-7EEF6E090AD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-mail"/>
        </a:ext>
      </dgm:extLst>
    </dgm:pt>
    <dgm:pt modelId="{4D83F92B-EFF9-4394-B2A4-E917BA9742C7}" type="pres">
      <dgm:prSet presAssocID="{56A36894-7677-47C2-9FB6-7EEF6E090AD9}" presName="spaceRect" presStyleCnt="0"/>
      <dgm:spPr/>
    </dgm:pt>
    <dgm:pt modelId="{5E59E6B0-9A90-4AA5-A9E6-80ECE001C63A}" type="pres">
      <dgm:prSet presAssocID="{56A36894-7677-47C2-9FB6-7EEF6E090AD9}" presName="textRect" presStyleLbl="revTx" presStyleIdx="1" presStyleCnt="3">
        <dgm:presLayoutVars>
          <dgm:chMax val="1"/>
          <dgm:chPref val="1"/>
        </dgm:presLayoutVars>
      </dgm:prSet>
      <dgm:spPr/>
    </dgm:pt>
    <dgm:pt modelId="{E3288C3B-93B8-4A0C-BDC4-72B85A9A96FF}" type="pres">
      <dgm:prSet presAssocID="{E4ADFE3D-7208-49EB-98BB-689B3B32450D}" presName="sibTrans" presStyleCnt="0"/>
      <dgm:spPr/>
    </dgm:pt>
    <dgm:pt modelId="{BB86CA04-A005-4746-8535-C698AF8B690F}" type="pres">
      <dgm:prSet presAssocID="{9F6B0558-A86A-4613-85E0-DB600DE7E3F7}" presName="compNode" presStyleCnt="0"/>
      <dgm:spPr/>
    </dgm:pt>
    <dgm:pt modelId="{D6280C95-09DE-42B9-AF12-12ED97156201}" type="pres">
      <dgm:prSet presAssocID="{9F6B0558-A86A-4613-85E0-DB600DE7E3F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8F7BFCEC-F544-437F-89B3-3738ABC438C2}" type="pres">
      <dgm:prSet presAssocID="{9F6B0558-A86A-4613-85E0-DB600DE7E3F7}" presName="spaceRect" presStyleCnt="0"/>
      <dgm:spPr/>
    </dgm:pt>
    <dgm:pt modelId="{D88509DC-5DA4-44B1-8710-A1EA8ABB490C}" type="pres">
      <dgm:prSet presAssocID="{9F6B0558-A86A-4613-85E0-DB600DE7E3F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D319A0F-4685-45D5-A0CA-F1535C14962A}" srcId="{86062D15-1B68-4924-AC6C-4BB1A72571B6}" destId="{53931A9B-6A02-4899-842F-7AD241A65EBA}" srcOrd="0" destOrd="0" parTransId="{EA4A0DF6-D9DF-40AE-B632-DFCB6BF9E120}" sibTransId="{7FABFEEB-3AEA-4533-8B6F-AC8B48CD3978}"/>
    <dgm:cxn modelId="{E706707A-4F3E-4D5D-A75C-1D68FB4893D6}" type="presOf" srcId="{53931A9B-6A02-4899-842F-7AD241A65EBA}" destId="{21A56611-7299-4E49-9D5B-3EF4FBAD250B}" srcOrd="0" destOrd="0" presId="urn:microsoft.com/office/officeart/2018/2/layout/IconLabelList"/>
    <dgm:cxn modelId="{FA52D57F-CC51-478B-A4E7-524E96C1A808}" type="presOf" srcId="{86062D15-1B68-4924-AC6C-4BB1A72571B6}" destId="{259BF8C7-2E76-4E8D-B5DF-12894F46D511}" srcOrd="0" destOrd="0" presId="urn:microsoft.com/office/officeart/2018/2/layout/IconLabelList"/>
    <dgm:cxn modelId="{27FC2EB5-628B-4254-98E7-7F7BA0D199C1}" type="presOf" srcId="{56A36894-7677-47C2-9FB6-7EEF6E090AD9}" destId="{5E59E6B0-9A90-4AA5-A9E6-80ECE001C63A}" srcOrd="0" destOrd="0" presId="urn:microsoft.com/office/officeart/2018/2/layout/IconLabelList"/>
    <dgm:cxn modelId="{E0A997EA-EBE0-4369-9001-F4028617C63E}" srcId="{86062D15-1B68-4924-AC6C-4BB1A72571B6}" destId="{9F6B0558-A86A-4613-85E0-DB600DE7E3F7}" srcOrd="2" destOrd="0" parTransId="{F20B9871-8B5E-4638-AEBD-9FA0E5AA191C}" sibTransId="{E64CD1EF-082B-4ACC-8D87-8CB49CEDBC26}"/>
    <dgm:cxn modelId="{D8DC4DEB-3524-436A-8D7C-E280DC3DC558}" type="presOf" srcId="{9F6B0558-A86A-4613-85E0-DB600DE7E3F7}" destId="{D88509DC-5DA4-44B1-8710-A1EA8ABB490C}" srcOrd="0" destOrd="0" presId="urn:microsoft.com/office/officeart/2018/2/layout/IconLabelList"/>
    <dgm:cxn modelId="{B7F7F2F3-024B-4606-A080-83B3D04B5AB3}" srcId="{86062D15-1B68-4924-AC6C-4BB1A72571B6}" destId="{56A36894-7677-47C2-9FB6-7EEF6E090AD9}" srcOrd="1" destOrd="0" parTransId="{98F1180C-271F-4EEA-827F-2373CCE39C30}" sibTransId="{E4ADFE3D-7208-49EB-98BB-689B3B32450D}"/>
    <dgm:cxn modelId="{1D8F7DAD-C5A5-44C4-B08E-D3CEB4823281}" type="presParOf" srcId="{259BF8C7-2E76-4E8D-B5DF-12894F46D511}" destId="{0E68DF59-0B4B-478E-BDFC-062A733237EE}" srcOrd="0" destOrd="0" presId="urn:microsoft.com/office/officeart/2018/2/layout/IconLabelList"/>
    <dgm:cxn modelId="{75B9B450-536B-4AB0-B4D1-240581641332}" type="presParOf" srcId="{0E68DF59-0B4B-478E-BDFC-062A733237EE}" destId="{2493CDCC-D16A-4068-9DF8-3D1A8F9689EC}" srcOrd="0" destOrd="0" presId="urn:microsoft.com/office/officeart/2018/2/layout/IconLabelList"/>
    <dgm:cxn modelId="{BAC4F40F-9748-4AF2-A6BC-929F97585A09}" type="presParOf" srcId="{0E68DF59-0B4B-478E-BDFC-062A733237EE}" destId="{9532CF3A-CF35-4472-A064-6BE21F84B568}" srcOrd="1" destOrd="0" presId="urn:microsoft.com/office/officeart/2018/2/layout/IconLabelList"/>
    <dgm:cxn modelId="{1C94871A-1957-4C2B-BEE0-02CCF44C596F}" type="presParOf" srcId="{0E68DF59-0B4B-478E-BDFC-062A733237EE}" destId="{21A56611-7299-4E49-9D5B-3EF4FBAD250B}" srcOrd="2" destOrd="0" presId="urn:microsoft.com/office/officeart/2018/2/layout/IconLabelList"/>
    <dgm:cxn modelId="{0133D650-7E8A-4D92-9721-07CBE950795B}" type="presParOf" srcId="{259BF8C7-2E76-4E8D-B5DF-12894F46D511}" destId="{918F47D3-5426-4A59-9FE1-C50B64D2348A}" srcOrd="1" destOrd="0" presId="urn:microsoft.com/office/officeart/2018/2/layout/IconLabelList"/>
    <dgm:cxn modelId="{793364FF-7D1B-4FC3-BF92-1765E1E2009F}" type="presParOf" srcId="{259BF8C7-2E76-4E8D-B5DF-12894F46D511}" destId="{A2F5A9FA-2F1F-4330-AA67-5CC8F42DD876}" srcOrd="2" destOrd="0" presId="urn:microsoft.com/office/officeart/2018/2/layout/IconLabelList"/>
    <dgm:cxn modelId="{38E4D048-5A8D-4BBD-91D7-B8D226CC2630}" type="presParOf" srcId="{A2F5A9FA-2F1F-4330-AA67-5CC8F42DD876}" destId="{F64FC96B-0569-4D5A-88A8-D2147BFFD865}" srcOrd="0" destOrd="0" presId="urn:microsoft.com/office/officeart/2018/2/layout/IconLabelList"/>
    <dgm:cxn modelId="{A2009C94-7A45-4B19-B848-C8C10DA40C0D}" type="presParOf" srcId="{A2F5A9FA-2F1F-4330-AA67-5CC8F42DD876}" destId="{4D83F92B-EFF9-4394-B2A4-E917BA9742C7}" srcOrd="1" destOrd="0" presId="urn:microsoft.com/office/officeart/2018/2/layout/IconLabelList"/>
    <dgm:cxn modelId="{05F98166-41A3-413F-BBD1-B5637FCB73B0}" type="presParOf" srcId="{A2F5A9FA-2F1F-4330-AA67-5CC8F42DD876}" destId="{5E59E6B0-9A90-4AA5-A9E6-80ECE001C63A}" srcOrd="2" destOrd="0" presId="urn:microsoft.com/office/officeart/2018/2/layout/IconLabelList"/>
    <dgm:cxn modelId="{D5194938-59CE-4C69-ADC4-8EE15DB27E59}" type="presParOf" srcId="{259BF8C7-2E76-4E8D-B5DF-12894F46D511}" destId="{E3288C3B-93B8-4A0C-BDC4-72B85A9A96FF}" srcOrd="3" destOrd="0" presId="urn:microsoft.com/office/officeart/2018/2/layout/IconLabelList"/>
    <dgm:cxn modelId="{13A90DA8-AE00-4AF4-988A-2A0C10D4275B}" type="presParOf" srcId="{259BF8C7-2E76-4E8D-B5DF-12894F46D511}" destId="{BB86CA04-A005-4746-8535-C698AF8B690F}" srcOrd="4" destOrd="0" presId="urn:microsoft.com/office/officeart/2018/2/layout/IconLabelList"/>
    <dgm:cxn modelId="{7AB5327C-CCF3-4984-A7E9-F2B943EDD8FC}" type="presParOf" srcId="{BB86CA04-A005-4746-8535-C698AF8B690F}" destId="{D6280C95-09DE-42B9-AF12-12ED97156201}" srcOrd="0" destOrd="0" presId="urn:microsoft.com/office/officeart/2018/2/layout/IconLabelList"/>
    <dgm:cxn modelId="{0A1D4B43-79EE-4EE3-95FA-E698B4E34597}" type="presParOf" srcId="{BB86CA04-A005-4746-8535-C698AF8B690F}" destId="{8F7BFCEC-F544-437F-89B3-3738ABC438C2}" srcOrd="1" destOrd="0" presId="urn:microsoft.com/office/officeart/2018/2/layout/IconLabelList"/>
    <dgm:cxn modelId="{5633FB99-755F-49F9-944C-565001D0A7FD}" type="presParOf" srcId="{BB86CA04-A005-4746-8535-C698AF8B690F}" destId="{D88509DC-5DA4-44B1-8710-A1EA8ABB490C}" srcOrd="2" destOrd="0" presId="urn:microsoft.com/office/officeart/2018/2/layout/IconLabelLis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93CDCC-D16A-4068-9DF8-3D1A8F9689EC}">
      <dsp:nvSpPr>
        <dsp:cNvPr id="0" name=""/>
        <dsp:cNvSpPr/>
      </dsp:nvSpPr>
      <dsp:spPr>
        <a:xfrm>
          <a:off x="919219" y="495805"/>
          <a:ext cx="1444804" cy="14448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A56611-7299-4E49-9D5B-3EF4FBAD250B}">
      <dsp:nvSpPr>
        <dsp:cNvPr id="0" name=""/>
        <dsp:cNvSpPr/>
      </dsp:nvSpPr>
      <dsp:spPr>
        <a:xfrm>
          <a:off x="36283" y="2322731"/>
          <a:ext cx="321067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/>
            <a:t>(11) 2513-8888</a:t>
          </a:r>
          <a:endParaRPr lang="en-US" sz="2300" kern="1200" dirty="0"/>
        </a:p>
      </dsp:txBody>
      <dsp:txXfrm>
        <a:off x="36283" y="2322731"/>
        <a:ext cx="3210677" cy="720000"/>
      </dsp:txXfrm>
    </dsp:sp>
    <dsp:sp modelId="{F64FC96B-0569-4D5A-88A8-D2147BFFD865}">
      <dsp:nvSpPr>
        <dsp:cNvPr id="0" name=""/>
        <dsp:cNvSpPr/>
      </dsp:nvSpPr>
      <dsp:spPr>
        <a:xfrm>
          <a:off x="4691766" y="495805"/>
          <a:ext cx="1444804" cy="14448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59E6B0-9A90-4AA5-A9E6-80ECE001C63A}">
      <dsp:nvSpPr>
        <dsp:cNvPr id="0" name=""/>
        <dsp:cNvSpPr/>
      </dsp:nvSpPr>
      <dsp:spPr>
        <a:xfrm>
          <a:off x="3808829" y="2322731"/>
          <a:ext cx="321067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/>
            <a:t>solucoes@politicando.com</a:t>
          </a:r>
          <a:endParaRPr lang="en-US" sz="2300" kern="1200" dirty="0"/>
        </a:p>
      </dsp:txBody>
      <dsp:txXfrm>
        <a:off x="3808829" y="2322731"/>
        <a:ext cx="3210677" cy="720000"/>
      </dsp:txXfrm>
    </dsp:sp>
    <dsp:sp modelId="{D6280C95-09DE-42B9-AF12-12ED97156201}">
      <dsp:nvSpPr>
        <dsp:cNvPr id="0" name=""/>
        <dsp:cNvSpPr/>
      </dsp:nvSpPr>
      <dsp:spPr>
        <a:xfrm>
          <a:off x="8464312" y="495805"/>
          <a:ext cx="1444804" cy="14448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8509DC-5DA4-44B1-8710-A1EA8ABB490C}">
      <dsp:nvSpPr>
        <dsp:cNvPr id="0" name=""/>
        <dsp:cNvSpPr/>
      </dsp:nvSpPr>
      <dsp:spPr>
        <a:xfrm>
          <a:off x="7581375" y="2322731"/>
          <a:ext cx="321067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dirty="0"/>
            <a:t>www.politicando.com</a:t>
          </a:r>
          <a:endParaRPr lang="en-US" sz="2300" kern="1200" dirty="0"/>
        </a:p>
      </dsp:txBody>
      <dsp:txXfrm>
        <a:off x="7581375" y="2322731"/>
        <a:ext cx="3210677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BFD672-389A-48D3-8BE7-1BDC25BB4970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8B1C6-C4BE-4163-9B52-829B87E21A5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6173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031FB2-B517-4871-C0FD-6AC4C6299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A51E774-5A9E-8C84-37DF-C6FAAE02E0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8B1AB01-22AC-CBAB-F05B-42135367E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D3B340-2692-58D0-6857-F7897A153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7286BC-6C7F-6A4C-721B-CF43DDB1F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6748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6C871E-6A3D-887C-1F7C-2399F175A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C9D5E26-2C3A-B977-62A4-3C48810153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8796A18-E868-E4FC-4C75-90EF5C050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C834256-F3B5-3F14-36D5-4BD771576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BB61C8-6548-F9CE-2656-FE56487E3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0141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12522F2-B2B4-D7A2-AA39-20F0D25639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47C02FC-EB03-88DD-17C0-57DE57BF2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4ECC49A-EB0F-9E49-CFD0-B66F47AD0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91DD1E-ED1C-EA25-99F9-C04471C39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8F268A1-0AC1-E10C-46A6-6992EFB5A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9854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C4543-CBD7-914C-D11A-891894DC8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1B8078F-31ED-72F2-E5A4-FD8CF0E0A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517E1BC-4638-DD3F-396F-3F7E0715F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7764F1-EED9-A7B2-5DF2-639FB5A06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D5122F-AF8E-7C46-215B-3BD0A64FE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7999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9F81EF-76D4-D7EF-DEBB-555A74133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3A37D8-75A1-EA18-5692-6EEB9C7E6C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69FD80-C79D-32EB-C819-123342EA9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79F41B0-E227-C168-B12F-0F0A2C0A2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8DFC9FA-5074-5022-6524-94CCC7182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1268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565EB3-4CEA-E41B-095E-9DCDA31C2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A6F954-F8C1-5EFE-6C0E-93B210CDA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55A5DA1-EEBA-C8E7-5CE2-42B461614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2A7752B-5312-1F7A-C7D0-C9F02E0F3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198284A-8D5B-2F60-BCB0-C8C3E16A5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31D7A50-5539-950B-11EE-F072B5A4A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9078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F34A03-34C3-2143-08EA-7B733064F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0215B1-67F4-9DD0-521F-2A6D0F4DE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D127B98-6CC7-70F6-88C3-928F48FD6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1469C14-0E14-B0A2-D04A-F4E2B2FBB0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E84DD71-9371-6B72-4D8E-529DCA9547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55F7FF8-4ACA-C642-4636-12917ABE3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1A25849-DAED-87D4-86D7-4E26FF91F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1FF5875-DA23-A2B7-6D22-9CEB2B7F9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022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925F69-2D9E-859B-F9F5-F0617F6B5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4811126-25B3-3B9A-FDD0-EA56D96A2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9047D0A-E2D1-6B3D-EE86-27272B3EC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FE150E0-1C3F-89A6-A398-A8DA4AD60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470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7CCE72C-B538-F2FC-BEB4-00608A1C5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9028AE8-E71B-1D84-0DE2-0967D6EF1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704343E-6D18-3F09-5AC9-B493CF802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1992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1387A5-EE39-E75C-6D00-61A7E169B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F3DA7DC-F94B-6540-DA2D-BBF1DE3E2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5215E99-32ED-759C-058A-5489B31806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4F2A9D-7310-1520-5665-B6223308E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4A973D4-FCEE-E00B-08CE-0DE90528C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D7AA4C7-AA01-B33E-0291-41954EEE5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9221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8DC461-1C82-00FC-CF49-CC18DA08D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4DC863E-6A88-E394-96C9-206A36E398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F39B0E6-ADA1-4637-25E0-AD549A89A1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7E44619-73FB-BF67-6E59-3FE8B4E37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79697E4-94D9-8168-928B-15EF506A2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24B9F4F-727D-4AEB-BB37-442088C55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4638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DC6A9AE-F68D-ACFD-1F37-BF63039A1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0E2317-5720-EBA2-EF58-BFFC0E8892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0E4106-0F2F-977C-0742-611EE5928B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2765D-E3A5-4CBC-841F-A0E66FF758AA}" type="datetimeFigureOut">
              <a:rPr lang="pt-BR" smtClean="0"/>
              <a:t>28/05/2023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E7AD54-EFB1-B542-149D-8645CB0DB1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D532DE-D4C8-7D73-6E7E-B2F7C4F530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B5DD7-01DF-452E-890B-0A7F62446B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9773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78D79DB-B9B7-D858-CB00-99A9C09E8301}"/>
              </a:ext>
            </a:extLst>
          </p:cNvPr>
          <p:cNvSpPr txBox="1"/>
          <p:nvPr/>
        </p:nvSpPr>
        <p:spPr>
          <a:xfrm>
            <a:off x="1288411" y="5954375"/>
            <a:ext cx="10319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Politicando: Informação que transforma, cidadania que impacta!</a:t>
            </a:r>
            <a:endParaRPr lang="pt-BR" b="1" i="1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C5EECB4-6143-CF92-FE21-1C3125E43F29}"/>
              </a:ext>
            </a:extLst>
          </p:cNvPr>
          <p:cNvSpPr txBox="1"/>
          <p:nvPr/>
        </p:nvSpPr>
        <p:spPr>
          <a:xfrm>
            <a:off x="5669896" y="2519589"/>
            <a:ext cx="4876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/>
              <a:t>Conheça, participe, transforme!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5528580-7369-4D55-FC8B-ED84ED8C4676}"/>
              </a:ext>
            </a:extLst>
          </p:cNvPr>
          <p:cNvSpPr/>
          <p:nvPr/>
        </p:nvSpPr>
        <p:spPr>
          <a:xfrm>
            <a:off x="6833542" y="4648039"/>
            <a:ext cx="4173982" cy="797555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pt-BR" b="1" dirty="0">
                <a:solidFill>
                  <a:schemeClr val="tx1"/>
                </a:solidFill>
              </a:rPr>
              <a:t>Fundador/Desenvolvedor</a:t>
            </a:r>
            <a:r>
              <a:rPr lang="pt-BR" dirty="0">
                <a:solidFill>
                  <a:schemeClr val="tx1"/>
                </a:solidFill>
              </a:rPr>
              <a:t>:</a:t>
            </a:r>
            <a:r>
              <a:rPr lang="pt-BR" b="1" dirty="0">
                <a:solidFill>
                  <a:schemeClr val="tx1"/>
                </a:solidFill>
              </a:rPr>
              <a:t> </a:t>
            </a:r>
            <a:r>
              <a:rPr lang="pt-BR" dirty="0">
                <a:solidFill>
                  <a:schemeClr val="tx1"/>
                </a:solidFill>
              </a:rPr>
              <a:t>Gabriel Namur 1ADSB</a:t>
            </a:r>
          </a:p>
        </p:txBody>
      </p:sp>
      <p:pic>
        <p:nvPicPr>
          <p:cNvPr id="10" name="Imagem 9" descr="Logotipo, nome da empresa&#10;&#10;Descrição gerada automaticamente">
            <a:extLst>
              <a:ext uri="{FF2B5EF4-FFF2-40B4-BE49-F238E27FC236}">
                <a16:creationId xmlns:a16="http://schemas.microsoft.com/office/drawing/2014/main" id="{92525602-C056-F352-4909-1D3CAF3A7B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22" b="25892"/>
          <a:stretch/>
        </p:blipFill>
        <p:spPr>
          <a:xfrm>
            <a:off x="4083702" y="1228459"/>
            <a:ext cx="4024595" cy="1371600"/>
          </a:xfrm>
          <a:prstGeom prst="rect">
            <a:avLst/>
          </a:prstGeom>
        </p:spPr>
      </p:pic>
      <p:pic>
        <p:nvPicPr>
          <p:cNvPr id="11" name="Espaço Reservado para Imagem 32">
            <a:extLst>
              <a:ext uri="{FF2B5EF4-FFF2-40B4-BE49-F238E27FC236}">
                <a16:creationId xmlns:a16="http://schemas.microsoft.com/office/drawing/2014/main" id="{65F02E1D-A515-9EEE-03F5-73A2E4A87C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445" r="27445"/>
          <a:stretch/>
        </p:blipFill>
        <p:spPr>
          <a:xfrm>
            <a:off x="11007524" y="4348895"/>
            <a:ext cx="887578" cy="1351089"/>
          </a:xfrm>
          <a:prstGeom prst="rect">
            <a:avLst/>
          </a:prstGeo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432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Espaço Reservado para Conteúdo 2">
            <a:extLst>
              <a:ext uri="{FF2B5EF4-FFF2-40B4-BE49-F238E27FC236}">
                <a16:creationId xmlns:a16="http://schemas.microsoft.com/office/drawing/2014/main" id="{ED555993-9D90-315B-050E-5AF1A36FBB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3661063"/>
              </p:ext>
            </p:extLst>
          </p:nvPr>
        </p:nvGraphicFramePr>
        <p:xfrm>
          <a:off x="681831" y="1382526"/>
          <a:ext cx="10828337" cy="3538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F91D0F88-2168-DC0D-91ED-E5349839EE46}"/>
              </a:ext>
            </a:extLst>
          </p:cNvPr>
          <p:cNvSpPr txBox="1"/>
          <p:nvPr/>
        </p:nvSpPr>
        <p:spPr>
          <a:xfrm>
            <a:off x="3046879" y="366664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latin typeface="+mj-lt"/>
                <a:ea typeface="+mj-ea"/>
                <a:cs typeface="+mj-cs"/>
              </a:rPr>
              <a:t>Obrigado!</a:t>
            </a:r>
          </a:p>
        </p:txBody>
      </p:sp>
      <p:pic>
        <p:nvPicPr>
          <p:cNvPr id="5" name="Imagem 4" descr="Logotipo, nome da empresa&#10;&#10;Descrição gerada automaticamente">
            <a:extLst>
              <a:ext uri="{FF2B5EF4-FFF2-40B4-BE49-F238E27FC236}">
                <a16:creationId xmlns:a16="http://schemas.microsoft.com/office/drawing/2014/main" id="{D021BEE9-0AB2-D72B-48EB-ABA8E8A072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22" b="25892"/>
          <a:stretch/>
        </p:blipFill>
        <p:spPr>
          <a:xfrm>
            <a:off x="4083701" y="5119736"/>
            <a:ext cx="4024595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68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548F11E-E98D-E892-2558-006EA223D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noProof="0" smtClean="0"/>
              <a:pPr rtl="0"/>
              <a:t>2</a:t>
            </a:fld>
            <a:endParaRPr lang="pt-BR" noProof="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82B7A67-BD09-208D-5B2A-ECD86FCF3F47}"/>
              </a:ext>
            </a:extLst>
          </p:cNvPr>
          <p:cNvSpPr txBox="1"/>
          <p:nvPr/>
        </p:nvSpPr>
        <p:spPr>
          <a:xfrm>
            <a:off x="3048000" y="14242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latin typeface="+mj-lt"/>
                <a:ea typeface="+mj-ea"/>
                <a:cs typeface="+mj-cs"/>
              </a:rPr>
              <a:t>Nosso contexto...</a:t>
            </a:r>
          </a:p>
        </p:txBody>
      </p:sp>
      <p:pic>
        <p:nvPicPr>
          <p:cNvPr id="16" name="Imagem 15" descr="Gráfico, Gráfico de pizza&#10;&#10;Descrição gerada automaticamente">
            <a:extLst>
              <a:ext uri="{FF2B5EF4-FFF2-40B4-BE49-F238E27FC236}">
                <a16:creationId xmlns:a16="http://schemas.microsoft.com/office/drawing/2014/main" id="{0C4AB59E-6D43-569A-8A2B-3F2AAE75C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68" y="2201916"/>
            <a:ext cx="5000263" cy="2905912"/>
          </a:xfrm>
          <a:prstGeom prst="rect">
            <a:avLst/>
          </a:prstGeom>
        </p:spPr>
      </p:pic>
      <p:pic>
        <p:nvPicPr>
          <p:cNvPr id="21" name="Imagem 20" descr="Gráfico, Gráfico de pizza&#10;&#10;Descrição gerada automaticamente">
            <a:extLst>
              <a:ext uri="{FF2B5EF4-FFF2-40B4-BE49-F238E27FC236}">
                <a16:creationId xmlns:a16="http://schemas.microsoft.com/office/drawing/2014/main" id="{29816496-67B0-111E-A2D2-A91BC9C2BD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868" y="2205342"/>
            <a:ext cx="5000263" cy="2899059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BE49868A-FA38-6586-CA3E-4D5FAD3CE5F9}"/>
              </a:ext>
            </a:extLst>
          </p:cNvPr>
          <p:cNvSpPr txBox="1"/>
          <p:nvPr/>
        </p:nvSpPr>
        <p:spPr>
          <a:xfrm>
            <a:off x="645459" y="6145306"/>
            <a:ext cx="9977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O paradoxo da democracia: A participação política dos alunos da Universidade de Brasília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63655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548F11E-E98D-E892-2558-006EA223D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pt-BR" noProof="0" smtClean="0"/>
              <a:pPr rtl="0"/>
              <a:t>3</a:t>
            </a:fld>
            <a:endParaRPr lang="pt-BR" noProof="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82B7A67-BD09-208D-5B2A-ECD86FCF3F47}"/>
              </a:ext>
            </a:extLst>
          </p:cNvPr>
          <p:cNvSpPr txBox="1"/>
          <p:nvPr/>
        </p:nvSpPr>
        <p:spPr>
          <a:xfrm>
            <a:off x="3048000" y="14242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latin typeface="+mj-lt"/>
                <a:ea typeface="+mj-ea"/>
                <a:cs typeface="+mj-cs"/>
              </a:rPr>
              <a:t>Nosso contexto...</a:t>
            </a:r>
          </a:p>
        </p:txBody>
      </p:sp>
      <p:pic>
        <p:nvPicPr>
          <p:cNvPr id="3" name="Imagem 2" descr="Gráfico, Gráfico de pizza&#10;&#10;Descrição gerada automaticamente">
            <a:extLst>
              <a:ext uri="{FF2B5EF4-FFF2-40B4-BE49-F238E27FC236}">
                <a16:creationId xmlns:a16="http://schemas.microsoft.com/office/drawing/2014/main" id="{8AD04017-36A0-4A54-D9C2-A3F5E22FC1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868" y="1747477"/>
            <a:ext cx="5000263" cy="2905912"/>
          </a:xfrm>
          <a:prstGeom prst="rect">
            <a:avLst/>
          </a:prstGeom>
        </p:spPr>
      </p:pic>
      <p:pic>
        <p:nvPicPr>
          <p:cNvPr id="9" name="Imagem 8" descr="Linha do tempo&#10;&#10;Descrição gerada automaticamente">
            <a:extLst>
              <a:ext uri="{FF2B5EF4-FFF2-40B4-BE49-F238E27FC236}">
                <a16:creationId xmlns:a16="http://schemas.microsoft.com/office/drawing/2014/main" id="{B3BE21F8-3656-BFD3-5479-AFD9CCC2B8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666" y="1747477"/>
            <a:ext cx="5000263" cy="2905912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AE3EA1D-34C5-4856-536D-5BAB9D3BFEDE}"/>
              </a:ext>
            </a:extLst>
          </p:cNvPr>
          <p:cNvSpPr txBox="1"/>
          <p:nvPr/>
        </p:nvSpPr>
        <p:spPr>
          <a:xfrm>
            <a:off x="645459" y="6104965"/>
            <a:ext cx="83640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O paradoxo da democracia: A participação política dos alunos da Universidade de Brasília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59801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3A7BBE3C-C7B2-B03C-75C2-666450E54DDE}"/>
              </a:ext>
            </a:extLst>
          </p:cNvPr>
          <p:cNvSpPr txBox="1"/>
          <p:nvPr/>
        </p:nvSpPr>
        <p:spPr>
          <a:xfrm>
            <a:off x="3048965" y="168361"/>
            <a:ext cx="6094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latin typeface="+mj-lt"/>
                <a:ea typeface="+mj-ea"/>
                <a:cs typeface="+mj-cs"/>
              </a:rPr>
              <a:t>Contexto Pessoal...</a:t>
            </a:r>
          </a:p>
        </p:txBody>
      </p:sp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86A7754C-2501-BB6F-E8CA-B90707059D6A}"/>
              </a:ext>
            </a:extLst>
          </p:cNvPr>
          <p:cNvSpPr/>
          <p:nvPr/>
        </p:nvSpPr>
        <p:spPr>
          <a:xfrm>
            <a:off x="376518" y="1371601"/>
            <a:ext cx="11564469" cy="92333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>
              <a:ln w="0"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5F95687-9364-37ED-89DE-D5613DB22A8A}"/>
              </a:ext>
            </a:extLst>
          </p:cNvPr>
          <p:cNvSpPr txBox="1"/>
          <p:nvPr/>
        </p:nvSpPr>
        <p:spPr>
          <a:xfrm>
            <a:off x="3168310" y="2105748"/>
            <a:ext cx="15766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2015: Ingresso na Faculdade de Direito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73DACA2-9AE3-A89F-00E5-7A5BD794F448}"/>
              </a:ext>
            </a:extLst>
          </p:cNvPr>
          <p:cNvSpPr txBox="1"/>
          <p:nvPr/>
        </p:nvSpPr>
        <p:spPr>
          <a:xfrm>
            <a:off x="5082989" y="2126544"/>
            <a:ext cx="1586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2017: Estágio na Defensoria Pública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7C2B0A5-446A-9414-AC32-871C1D5E0B81}"/>
              </a:ext>
            </a:extLst>
          </p:cNvPr>
          <p:cNvSpPr txBox="1"/>
          <p:nvPr/>
        </p:nvSpPr>
        <p:spPr>
          <a:xfrm>
            <a:off x="8235358" y="2105748"/>
            <a:ext cx="18153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2020 - 2022: Atuação como advogado em parceria com a Defensoria Pública 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7939F0E9-250A-1472-C37A-E7F4AA132121}"/>
              </a:ext>
            </a:extLst>
          </p:cNvPr>
          <p:cNvSpPr txBox="1"/>
          <p:nvPr/>
        </p:nvSpPr>
        <p:spPr>
          <a:xfrm>
            <a:off x="1472299" y="2126544"/>
            <a:ext cx="15766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2013: Início das Manifestações de 2013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5D521502-DAA9-D51A-4C0E-988E6ADB65CF}"/>
              </a:ext>
            </a:extLst>
          </p:cNvPr>
          <p:cNvSpPr txBox="1"/>
          <p:nvPr/>
        </p:nvSpPr>
        <p:spPr>
          <a:xfrm>
            <a:off x="470649" y="5426297"/>
            <a:ext cx="10811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ym typeface="Wingdings" panose="05000000000000000000" pitchFamily="2" charset="2"/>
              </a:rPr>
              <a:t>CONCLUSÃO: Situação de Hipossuficiência Financeira </a:t>
            </a:r>
            <a:r>
              <a:rPr lang="pt-BR" b="1" dirty="0"/>
              <a:t>≠</a:t>
            </a:r>
            <a:r>
              <a:rPr lang="pt-BR" b="1" dirty="0">
                <a:sym typeface="Wingdings" panose="05000000000000000000" pitchFamily="2" charset="2"/>
              </a:rPr>
              <a:t> Situação de Hipossuficiência Cidadã!</a:t>
            </a:r>
            <a:endParaRPr lang="pt-BR" b="1" dirty="0"/>
          </a:p>
        </p:txBody>
      </p:sp>
      <p:cxnSp>
        <p:nvCxnSpPr>
          <p:cNvPr id="19" name="Conector de Seta Reta 18">
            <a:extLst>
              <a:ext uri="{FF2B5EF4-FFF2-40B4-BE49-F238E27FC236}">
                <a16:creationId xmlns:a16="http://schemas.microsoft.com/office/drawing/2014/main" id="{5B14EE83-5B36-B19F-1AB1-3B453A1D5CA7}"/>
              </a:ext>
            </a:extLst>
          </p:cNvPr>
          <p:cNvCxnSpPr/>
          <p:nvPr/>
        </p:nvCxnSpPr>
        <p:spPr>
          <a:xfrm>
            <a:off x="9143035" y="3946058"/>
            <a:ext cx="0" cy="1110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567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7B087B77-2B18-83F1-0568-D756CCC0809C}"/>
              </a:ext>
            </a:extLst>
          </p:cNvPr>
          <p:cNvSpPr txBox="1"/>
          <p:nvPr/>
        </p:nvSpPr>
        <p:spPr>
          <a:xfrm>
            <a:off x="5725086" y="1900989"/>
            <a:ext cx="60982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A política está presente no nosso dia a dia porque influencia as decisões que afetam a sociedade e as pessoas, como leis, políticas públicas, serviços essenciais e questões sociais e econômicas.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76653DC-64CA-B15F-D3E8-3F3B4EADC237}"/>
              </a:ext>
            </a:extLst>
          </p:cNvPr>
          <p:cNvSpPr txBox="1"/>
          <p:nvPr/>
        </p:nvSpPr>
        <p:spPr>
          <a:xfrm>
            <a:off x="1085850" y="605118"/>
            <a:ext cx="5301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frase "o custo de não se interessar por política é ser governado por quem se interessa" é frequentemente atribuída ao filósofo grego Platão, embora não haja uma fonte definitiva que confirme sua autoria.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6F7A561-B3A4-7E8E-30FA-D2C842029A4F}"/>
              </a:ext>
            </a:extLst>
          </p:cNvPr>
          <p:cNvSpPr txBox="1"/>
          <p:nvPr/>
        </p:nvSpPr>
        <p:spPr>
          <a:xfrm>
            <a:off x="1828800" y="3429000"/>
            <a:ext cx="609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Complicação do Tema!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5F22DE8-AB96-E180-3164-A5F88076E67A}"/>
              </a:ext>
            </a:extLst>
          </p:cNvPr>
          <p:cNvSpPr txBox="1"/>
          <p:nvPr/>
        </p:nvSpPr>
        <p:spPr>
          <a:xfrm>
            <a:off x="2913528" y="5894281"/>
            <a:ext cx="6229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COMO RESOLVER?</a:t>
            </a:r>
          </a:p>
        </p:txBody>
      </p:sp>
    </p:spTree>
    <p:extLst>
      <p:ext uri="{BB962C8B-B14F-4D97-AF65-F5344CB8AC3E}">
        <p14:creationId xmlns:p14="http://schemas.microsoft.com/office/powerpoint/2010/main" val="3900662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3A7BBE3C-C7B2-B03C-75C2-666450E54DDE}"/>
              </a:ext>
            </a:extLst>
          </p:cNvPr>
          <p:cNvSpPr txBox="1"/>
          <p:nvPr/>
        </p:nvSpPr>
        <p:spPr>
          <a:xfrm>
            <a:off x="3048965" y="168361"/>
            <a:ext cx="6094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latin typeface="+mj-lt"/>
                <a:ea typeface="+mj-ea"/>
                <a:cs typeface="+mj-cs"/>
              </a:rPr>
              <a:t>Através do Politicando!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FD61EB4-B726-77F6-4F03-E406EFED0892}"/>
              </a:ext>
            </a:extLst>
          </p:cNvPr>
          <p:cNvSpPr txBox="1"/>
          <p:nvPr/>
        </p:nvSpPr>
        <p:spPr>
          <a:xfrm>
            <a:off x="470647" y="1129553"/>
            <a:ext cx="113089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pt-BR" dirty="0">
                <a:sym typeface="Wingdings" panose="05000000000000000000" pitchFamily="2" charset="2"/>
              </a:rPr>
              <a:t>Facilitação da Compreensão da Política Institucional!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pt-BR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pt-BR" dirty="0">
                <a:sym typeface="Wingdings" panose="05000000000000000000" pitchFamily="2" charset="2"/>
              </a:rPr>
              <a:t>Acesso democrático à informação!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pt-BR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pt-BR" dirty="0">
                <a:sym typeface="Wingdings" panose="05000000000000000000" pitchFamily="2" charset="2"/>
              </a:rPr>
              <a:t>Linguagem simples e facilitada!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pt-BR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pt-BR" dirty="0"/>
          </a:p>
        </p:txBody>
      </p:sp>
      <p:sp>
        <p:nvSpPr>
          <p:cNvPr id="4" name="Seta: para Baixo 3">
            <a:extLst>
              <a:ext uri="{FF2B5EF4-FFF2-40B4-BE49-F238E27FC236}">
                <a16:creationId xmlns:a16="http://schemas.microsoft.com/office/drawing/2014/main" id="{E3867BBF-9D61-710F-F289-99076A98E1B0}"/>
              </a:ext>
            </a:extLst>
          </p:cNvPr>
          <p:cNvSpPr/>
          <p:nvPr/>
        </p:nvSpPr>
        <p:spPr>
          <a:xfrm>
            <a:off x="4652682" y="2864224"/>
            <a:ext cx="2810436" cy="1371600"/>
          </a:xfrm>
          <a:prstGeom prst="dow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049DD95-9B72-265E-EFEC-28FB3CC735C0}"/>
              </a:ext>
            </a:extLst>
          </p:cNvPr>
          <p:cNvSpPr txBox="1"/>
          <p:nvPr/>
        </p:nvSpPr>
        <p:spPr>
          <a:xfrm>
            <a:off x="658906" y="4598894"/>
            <a:ext cx="111207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REPRESENTA OS VALORES:</a:t>
            </a:r>
          </a:p>
          <a:p>
            <a:pPr algn="ctr"/>
            <a:r>
              <a:rPr lang="pt-BR" b="1" dirty="0"/>
              <a:t>Justiça:</a:t>
            </a:r>
            <a:r>
              <a:rPr lang="pt-BR" dirty="0"/>
              <a:t> A política busca garantir a igualdade de oportunidades, tratamento justo e distribuição equitativa de recursos e benefícios na sociedade.</a:t>
            </a:r>
          </a:p>
          <a:p>
            <a:pPr algn="ctr"/>
            <a:r>
              <a:rPr lang="pt-BR" b="1" dirty="0"/>
              <a:t>Solidariedade:</a:t>
            </a:r>
            <a:r>
              <a:rPr lang="pt-BR" dirty="0"/>
              <a:t> A política defende a cooperação e o cuidado mútuo, buscando o bem-estar coletivo e a proteção dos grupos mais vulneráveis da sociedade. </a:t>
            </a:r>
          </a:p>
          <a:p>
            <a:pPr algn="ctr"/>
            <a:r>
              <a:rPr lang="pt-BR" b="1" dirty="0"/>
              <a:t>Honestidade e integridade: </a:t>
            </a:r>
            <a:r>
              <a:rPr lang="pt-BR" dirty="0"/>
              <a:t>A política deve ser pautada pela ética, transparência e responsabilidade, promovendo a confiança dos cidadãos nas instituições e nos representantes políticos.</a:t>
            </a:r>
          </a:p>
        </p:txBody>
      </p:sp>
    </p:spTree>
    <p:extLst>
      <p:ext uri="{BB962C8B-B14F-4D97-AF65-F5344CB8AC3E}">
        <p14:creationId xmlns:p14="http://schemas.microsoft.com/office/powerpoint/2010/main" val="3435559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8EC1B38-AC2F-0945-2415-C7AC5E59AEF1}"/>
              </a:ext>
            </a:extLst>
          </p:cNvPr>
          <p:cNvSpPr txBox="1"/>
          <p:nvPr/>
        </p:nvSpPr>
        <p:spPr>
          <a:xfrm>
            <a:off x="1907241" y="2474259"/>
            <a:ext cx="83775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/>
              <a:t>Vamos ao site !!</a:t>
            </a:r>
          </a:p>
        </p:txBody>
      </p:sp>
    </p:spTree>
    <p:extLst>
      <p:ext uri="{BB962C8B-B14F-4D97-AF65-F5344CB8AC3E}">
        <p14:creationId xmlns:p14="http://schemas.microsoft.com/office/powerpoint/2010/main" val="1415382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3A7BBE3C-C7B2-B03C-75C2-666450E54DDE}"/>
              </a:ext>
            </a:extLst>
          </p:cNvPr>
          <p:cNvSpPr txBox="1"/>
          <p:nvPr/>
        </p:nvSpPr>
        <p:spPr>
          <a:xfrm>
            <a:off x="2914495" y="168361"/>
            <a:ext cx="6094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latin typeface="+mj-lt"/>
                <a:ea typeface="+mj-ea"/>
                <a:cs typeface="+mj-cs"/>
              </a:rPr>
              <a:t>Maior dificuldade?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2E8603A-B280-B7AF-74D2-3C218A6C0DB3}"/>
              </a:ext>
            </a:extLst>
          </p:cNvPr>
          <p:cNvSpPr txBox="1"/>
          <p:nvPr/>
        </p:nvSpPr>
        <p:spPr>
          <a:xfrm>
            <a:off x="806824" y="1129553"/>
            <a:ext cx="10676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ym typeface="Wingdings" panose="05000000000000000000" pitchFamily="2" charset="2"/>
              </a:rPr>
              <a:t> Integrar os dados captados ao Banco de Dados!</a:t>
            </a:r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D9ACC62-A103-CC71-B0AB-7B40434BA2C4}"/>
              </a:ext>
            </a:extLst>
          </p:cNvPr>
          <p:cNvSpPr txBox="1"/>
          <p:nvPr/>
        </p:nvSpPr>
        <p:spPr>
          <a:xfrm>
            <a:off x="3830171" y="3429000"/>
            <a:ext cx="4262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latin typeface="Calibri Light (Títulos)"/>
              </a:rPr>
              <a:t>Maior superação?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ACFE5B3-9C00-0ED0-982A-7351B99E3AD7}"/>
              </a:ext>
            </a:extLst>
          </p:cNvPr>
          <p:cNvSpPr txBox="1"/>
          <p:nvPr/>
        </p:nvSpPr>
        <p:spPr>
          <a:xfrm>
            <a:off x="941294" y="4370294"/>
            <a:ext cx="10676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ym typeface="Wingdings" panose="05000000000000000000" pitchFamily="2" charset="2"/>
              </a:rPr>
              <a:t> Facilitação do conteúdo sobre política institucional para uma linguagem acessível a todos!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67105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3A7BBE3C-C7B2-B03C-75C2-666450E54DDE}"/>
              </a:ext>
            </a:extLst>
          </p:cNvPr>
          <p:cNvSpPr txBox="1"/>
          <p:nvPr/>
        </p:nvSpPr>
        <p:spPr>
          <a:xfrm>
            <a:off x="2914495" y="168361"/>
            <a:ext cx="6094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latin typeface="+mj-lt"/>
                <a:ea typeface="+mj-ea"/>
                <a:cs typeface="+mj-cs"/>
              </a:rPr>
              <a:t>Agradecimentos...</a:t>
            </a:r>
          </a:p>
        </p:txBody>
      </p:sp>
      <p:pic>
        <p:nvPicPr>
          <p:cNvPr id="5" name="Imagem 4" descr="Desenho de um homem&#10;&#10;Descrição gerada automaticamente com confiança baixa">
            <a:extLst>
              <a:ext uri="{FF2B5EF4-FFF2-40B4-BE49-F238E27FC236}">
                <a16:creationId xmlns:a16="http://schemas.microsoft.com/office/drawing/2014/main" id="{38273612-CE0D-DD90-168A-4B7DC5914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491" y="985838"/>
            <a:ext cx="4207239" cy="2810304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4EECA84-D538-09DE-88F6-D625ACA5D3C6}"/>
              </a:ext>
            </a:extLst>
          </p:cNvPr>
          <p:cNvSpPr txBox="1"/>
          <p:nvPr/>
        </p:nvSpPr>
        <p:spPr>
          <a:xfrm>
            <a:off x="4342125" y="3796142"/>
            <a:ext cx="3406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Aristóteles (384 a.C. – 322 a.C.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6CBC9A1B-09E9-E8CE-5586-A61AC9A44AA4}"/>
              </a:ext>
            </a:extLst>
          </p:cNvPr>
          <p:cNvCxnSpPr>
            <a:cxnSpLocks/>
          </p:cNvCxnSpPr>
          <p:nvPr/>
        </p:nvCxnSpPr>
        <p:spPr>
          <a:xfrm flipH="1">
            <a:off x="3133165" y="3916225"/>
            <a:ext cx="578233" cy="4204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43709196-D33F-5075-4561-65BEC0D52B82}"/>
              </a:ext>
            </a:extLst>
          </p:cNvPr>
          <p:cNvCxnSpPr>
            <a:cxnSpLocks/>
          </p:cNvCxnSpPr>
          <p:nvPr/>
        </p:nvCxnSpPr>
        <p:spPr>
          <a:xfrm>
            <a:off x="8150754" y="3936395"/>
            <a:ext cx="455364" cy="6051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E4017C4-217B-D27C-0F6C-0B1EA9F5EA4C}"/>
              </a:ext>
            </a:extLst>
          </p:cNvPr>
          <p:cNvSpPr txBox="1"/>
          <p:nvPr/>
        </p:nvSpPr>
        <p:spPr>
          <a:xfrm>
            <a:off x="441189" y="2438054"/>
            <a:ext cx="252453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Foi de extrema importância para a política, pois suas obras pioneiras e profundas, como a "Política", forneceram bases teóricas e conceituais fundamentais para a compreensão da organização e governança das sociedades, influenciando o pensamento político até os dias de hoje.</a:t>
            </a:r>
          </a:p>
          <a:p>
            <a:pPr algn="just"/>
            <a:endParaRPr lang="pt-BR" dirty="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9D66C288-1CA5-5110-BC16-2344BB1B18FE}"/>
              </a:ext>
            </a:extLst>
          </p:cNvPr>
          <p:cNvSpPr txBox="1"/>
          <p:nvPr/>
        </p:nvSpPr>
        <p:spPr>
          <a:xfrm>
            <a:off x="8778924" y="1377068"/>
            <a:ext cx="313516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Teve uma influência significativa na lógica proposicional e, por extensão, na lógica booleana, que é uma base fundamental da programação. A lógica booleana é essencial para a programação, pois fornece as bases para a representação e manipulação de valores lógicos verdadeiros e falsos, bem como para o desenvolvimento de operações lógicas, como AND, OR e NOT, que são fundamentais para o controle de fluxo e tomada de decisões nos algoritmos de programação. </a:t>
            </a:r>
          </a:p>
        </p:txBody>
      </p:sp>
    </p:spTree>
    <p:extLst>
      <p:ext uri="{BB962C8B-B14F-4D97-AF65-F5344CB8AC3E}">
        <p14:creationId xmlns:p14="http://schemas.microsoft.com/office/powerpoint/2010/main" val="30303833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482</Words>
  <Application>Microsoft Office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Calibri Light (Títulos)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Namur Machado da Silva</dc:creator>
  <cp:lastModifiedBy>Gabriel Namur Machado da Silva</cp:lastModifiedBy>
  <cp:revision>2</cp:revision>
  <dcterms:created xsi:type="dcterms:W3CDTF">2023-05-28T01:18:36Z</dcterms:created>
  <dcterms:modified xsi:type="dcterms:W3CDTF">2023-05-28T22:29:22Z</dcterms:modified>
</cp:coreProperties>
</file>

<file path=docProps/thumbnail.jpeg>
</file>